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66" r:id="rId4"/>
    <p:sldId id="268" r:id="rId5"/>
    <p:sldId id="295" r:id="rId6"/>
    <p:sldId id="292" r:id="rId7"/>
    <p:sldId id="293" r:id="rId8"/>
    <p:sldId id="294" r:id="rId9"/>
    <p:sldId id="263" r:id="rId10"/>
    <p:sldId id="262" r:id="rId11"/>
    <p:sldId id="289" r:id="rId12"/>
    <p:sldId id="290" r:id="rId13"/>
    <p:sldId id="291" r:id="rId14"/>
    <p:sldId id="297" r:id="rId15"/>
    <p:sldId id="298" r:id="rId16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886" autoAdjust="0"/>
  </p:normalViewPr>
  <p:slideViewPr>
    <p:cSldViewPr>
      <p:cViewPr varScale="1">
        <p:scale>
          <a:sx n="81" d="100"/>
          <a:sy n="81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09E211C-CF89-49FB-B25C-B9032888DB80}" type="datetimeFigureOut">
              <a:rPr lang="ru-RU"/>
              <a:pPr>
                <a:defRPr/>
              </a:pPr>
              <a:t>12.09.2018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87A8435-2B37-47FA-A6C7-D3220ADFCE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6490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7A8435-2B37-47FA-A6C7-D3220ADFCE56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1542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7A8435-2B37-47FA-A6C7-D3220ADFCE56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423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062BE-DFA4-43FA-A101-7480598DCBD1}" type="datetime1">
              <a:rPr lang="ru-RU"/>
              <a:pPr>
                <a:defRPr/>
              </a:pPr>
              <a:t>12.09.2018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C5F6B-9A5B-4D8C-8D9D-C3B4303B28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9B457-3657-4D80-8182-E3DCF17CF753}" type="datetime1">
              <a:rPr lang="ru-RU"/>
              <a:pPr>
                <a:defRPr/>
              </a:pPr>
              <a:t>12.09.2018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72D15-073E-43A2-BE08-BBF9CA6BB0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93942-9E08-4D8F-A0EE-A3A106C9CBAE}" type="datetime1">
              <a:rPr lang="ru-RU"/>
              <a:pPr>
                <a:defRPr/>
              </a:pPr>
              <a:t>12.09.2018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50BF9-389F-4CF8-BC03-698F1039C6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C6F2C-F492-4E11-9764-72153295E606}" type="datetime1">
              <a:rPr lang="ru-RU"/>
              <a:pPr>
                <a:defRPr/>
              </a:pPr>
              <a:t>12.09.2018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F7D16-78C8-4372-83EF-6197CCF19C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7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8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3DA1B-A3B3-4CC4-963A-579967F22EFA}" type="datetime1">
              <a:rPr lang="ru-RU"/>
              <a:pPr>
                <a:defRPr/>
              </a:pPr>
              <a:t>12.09.2018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3D615-44FB-4787-9EAB-47A9726D18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3EA19-FFFF-4449-8D87-E448C6574C7D}" type="datetime1">
              <a:rPr lang="ru-RU"/>
              <a:pPr>
                <a:defRPr/>
              </a:pPr>
              <a:t>12.09.2018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86A1D-0ADA-44E2-A74D-012814EAF2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01A21-22ED-4317-8AED-69A92E915EE9}" type="datetime1">
              <a:rPr lang="ru-RU"/>
              <a:pPr>
                <a:defRPr/>
              </a:pPr>
              <a:t>12.09.2018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2235C-A68D-4F38-9E8B-B6BC9E52E1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4DA6A-26D0-4782-ABB4-5E26127B56D1}" type="datetime1">
              <a:rPr lang="ru-RU"/>
              <a:pPr>
                <a:defRPr/>
              </a:pPr>
              <a:t>12.09.2018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E537A-750D-434A-8AAF-90D877FD9D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44965-0292-4F62-83C4-DF329B4927AE}" type="datetime1">
              <a:rPr lang="ru-RU"/>
              <a:pPr>
                <a:defRPr/>
              </a:pPr>
              <a:t>12.09.2018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E553E-C25B-4237-ADE1-1CD905C61C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EC37C-BDB6-4BF4-97B0-41FDF0A02469}" type="datetime1">
              <a:rPr lang="ru-RU"/>
              <a:pPr>
                <a:defRPr/>
              </a:pPr>
              <a:t>12.09.2018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5C2F7-9F52-48CB-B24D-BCA12C62D7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3DFDD-85BA-4B4A-9F27-670B35FC0EF6}" type="datetime1">
              <a:rPr lang="ru-RU"/>
              <a:pPr>
                <a:defRPr/>
              </a:pPr>
              <a:t>12.09.2018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CF28E-01C7-44BD-A570-33927F162F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62E95325-3C15-4E66-84CD-3A9B7C56AC94}" type="datetime1">
              <a:rPr lang="ru-RU"/>
              <a:pPr>
                <a:defRPr/>
              </a:pPr>
              <a:t>12.09.2018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D9C26327-4EE2-42B2-B91C-D8AF4FDE42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72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hf hdr="0" ftr="0" dt="0"/>
  <p:txStyles>
    <p:titleStyle>
      <a:lvl1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3" y="2276475"/>
            <a:ext cx="7772400" cy="2459038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5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Итоги деятельности ОГБУЗ </a:t>
            </a:r>
            <a:br>
              <a:rPr lang="ru-RU" sz="5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5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«Качугская </a:t>
            </a:r>
            <a:br>
              <a:rPr lang="ru-RU" sz="5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5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районная больница» </a:t>
            </a:r>
            <a:br>
              <a:rPr lang="ru-RU" sz="5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5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за 8 мес. 2018 года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5229200"/>
            <a:ext cx="6841058" cy="1219200"/>
          </a:xfrm>
        </p:spPr>
        <p:txBody>
          <a:bodyPr rtlCol="0">
            <a:normAutofit/>
          </a:bodyPr>
          <a:lstStyle/>
          <a:p>
            <a:pPr lvl="1" eaLnBrk="1" fontAlgn="auto" hangingPunct="1">
              <a:spcAft>
                <a:spcPts val="0"/>
              </a:spcAft>
              <a:defRPr/>
            </a:pPr>
            <a:r>
              <a:rPr lang="ru-RU" sz="2000" b="1" dirty="0" smtClean="0"/>
              <a:t>Главный врач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ru-RU" sz="2800" b="1" dirty="0" smtClean="0"/>
              <a:t>Федосеев Александр Николаевич </a:t>
            </a:r>
            <a:endParaRPr lang="ru-RU" sz="28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507AFD-889C-4369-8429-1B68028C8C5E}" type="slidenum">
              <a:rPr lang="ru-RU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0"/>
            <a:ext cx="8713788" cy="7651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Показатели «Дорожной карты»</a:t>
            </a:r>
            <a:endParaRPr lang="ru-RU" sz="3200" dirty="0"/>
          </a:p>
        </p:txBody>
      </p:sp>
      <p:graphicFrame>
        <p:nvGraphicFramePr>
          <p:cNvPr id="24692" name="Group 1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853284"/>
              </p:ext>
            </p:extLst>
          </p:nvPr>
        </p:nvGraphicFramePr>
        <p:xfrm>
          <a:off x="107950" y="836611"/>
          <a:ext cx="8928546" cy="5942696"/>
        </p:xfrm>
        <a:graphic>
          <a:graphicData uri="http://schemas.openxmlformats.org/drawingml/2006/table">
            <a:tbl>
              <a:tblPr/>
              <a:tblGrid>
                <a:gridCol w="428467"/>
                <a:gridCol w="3750667"/>
                <a:gridCol w="1269572"/>
                <a:gridCol w="934146"/>
                <a:gridCol w="934146"/>
                <a:gridCol w="790390"/>
                <a:gridCol w="821158"/>
              </a:tblGrid>
              <a:tr h="30109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№ </a:t>
                      </a:r>
                      <a:r>
                        <a:rPr kumimoji="0" lang="ru-RU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п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/</a:t>
                      </a:r>
                      <a:r>
                        <a:rPr kumimoji="0" lang="ru-RU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п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marL="91429" marR="91429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Наименование целевого показателя</a:t>
                      </a:r>
                    </a:p>
                  </a:txBody>
                  <a:tcPr marL="91429" marR="91429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Ед. изм.</a:t>
                      </a:r>
                    </a:p>
                  </a:txBody>
                  <a:tcPr marL="91429" marR="91429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Факт</a:t>
                      </a:r>
                    </a:p>
                  </a:txBody>
                  <a:tcPr marL="91429" marR="91429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marL="91429" marR="91429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21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2015г.</a:t>
                      </a:r>
                    </a:p>
                  </a:txBody>
                  <a:tcPr marL="91429" marR="91429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2016г.</a:t>
                      </a:r>
                    </a:p>
                  </a:txBody>
                  <a:tcPr marL="91429" marR="91429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2017г.</a:t>
                      </a:r>
                    </a:p>
                  </a:txBody>
                  <a:tcPr marL="91429" marR="91429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8 мес. 2018г.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marL="91429" marR="91429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1</a:t>
                      </a:r>
                    </a:p>
                  </a:txBody>
                  <a:tcPr marL="91438" marR="91438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Смертность от всех причин </a:t>
                      </a:r>
                    </a:p>
                  </a:txBody>
                  <a:tcPr marL="91438" marR="91438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на 1000 нас.</a:t>
                      </a:r>
                    </a:p>
                  </a:txBody>
                  <a:tcPr marL="91438" marR="91438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14,4</a:t>
                      </a:r>
                    </a:p>
                  </a:txBody>
                  <a:tcPr marL="91429" marR="91429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13,7</a:t>
                      </a:r>
                    </a:p>
                  </a:txBody>
                  <a:tcPr marL="91429" marR="91429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14,3</a:t>
                      </a:r>
                    </a:p>
                  </a:txBody>
                  <a:tcPr marL="91429" marR="91429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7,9</a:t>
                      </a:r>
                    </a:p>
                  </a:txBody>
                  <a:tcPr marL="91429" marR="91429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19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2</a:t>
                      </a:r>
                    </a:p>
                  </a:txBody>
                  <a:tcPr marL="91438" marR="91438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Материнская смертность</a:t>
                      </a:r>
                    </a:p>
                  </a:txBody>
                  <a:tcPr marL="91438" marR="91438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на 100 000 рожд. живыми</a:t>
                      </a:r>
                    </a:p>
                  </a:txBody>
                  <a:tcPr marL="91438" marR="91438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0</a:t>
                      </a:r>
                    </a:p>
                  </a:txBody>
                  <a:tcPr marL="91429" marR="91429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0</a:t>
                      </a:r>
                    </a:p>
                  </a:txBody>
                  <a:tcPr marL="91429" marR="91429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91429" marR="91429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91429" marR="91429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19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3</a:t>
                      </a:r>
                    </a:p>
                  </a:txBody>
                  <a:tcPr marL="91438" marR="91438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Младенческая смертность</a:t>
                      </a:r>
                    </a:p>
                  </a:txBody>
                  <a:tcPr marL="91438" marR="91438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на 1000 </a:t>
                      </a:r>
                      <a:r>
                        <a:rPr kumimoji="0" lang="ru-RU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рожд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. живыми</a:t>
                      </a:r>
                    </a:p>
                  </a:txBody>
                  <a:tcPr marL="91438" marR="91438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13,3</a:t>
                      </a:r>
                    </a:p>
                  </a:txBody>
                  <a:tcPr marL="91429" marR="91429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10,8</a:t>
                      </a:r>
                    </a:p>
                  </a:txBody>
                  <a:tcPr marL="91429" marR="91429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3,4</a:t>
                      </a:r>
                      <a:endParaRPr lang="ru-RU" dirty="0"/>
                    </a:p>
                  </a:txBody>
                  <a:tcPr marL="91429" marR="91429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17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91429" marR="91429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3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4</a:t>
                      </a:r>
                    </a:p>
                  </a:txBody>
                  <a:tcPr marL="91438" marR="91438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Смертность детей в возрасте 0 - 17 лет</a:t>
                      </a:r>
                    </a:p>
                  </a:txBody>
                  <a:tcPr marL="91438" marR="91438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на 100  тыс. нас. соот.возр.</a:t>
                      </a:r>
                    </a:p>
                  </a:txBody>
                  <a:tcPr marL="91438" marR="91438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99,2</a:t>
                      </a:r>
                    </a:p>
                  </a:txBody>
                  <a:tcPr marL="91429" marR="91429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97,2</a:t>
                      </a:r>
                    </a:p>
                  </a:txBody>
                  <a:tcPr marL="91429" marR="91429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20,1</a:t>
                      </a:r>
                      <a:endParaRPr lang="ru-RU" dirty="0"/>
                    </a:p>
                  </a:txBody>
                  <a:tcPr marL="91429" marR="91429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91429" marR="91429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5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5</a:t>
                      </a:r>
                    </a:p>
                  </a:txBody>
                  <a:tcPr marL="91438" marR="91438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Смертность от болезней системы кровообращения</a:t>
                      </a:r>
                    </a:p>
                  </a:txBody>
                  <a:tcPr marL="91438" marR="91438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На 100 000.населения.</a:t>
                      </a:r>
                    </a:p>
                  </a:txBody>
                  <a:tcPr marL="91438" marR="91438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707,3</a:t>
                      </a:r>
                    </a:p>
                  </a:txBody>
                  <a:tcPr marL="91429" marR="91429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572,9</a:t>
                      </a:r>
                    </a:p>
                  </a:txBody>
                  <a:tcPr marL="91429" marR="91429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675,2</a:t>
                      </a:r>
                      <a:endParaRPr lang="ru-RU" dirty="0"/>
                    </a:p>
                  </a:txBody>
                  <a:tcPr marL="91429" marR="91429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358,1</a:t>
                      </a:r>
                      <a:endParaRPr lang="ru-RU" dirty="0"/>
                    </a:p>
                  </a:txBody>
                  <a:tcPr marL="91429" marR="91429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5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6</a:t>
                      </a:r>
                    </a:p>
                  </a:txBody>
                  <a:tcPr marL="91438" marR="91438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Смертность от дорожно-транспортных происшествий</a:t>
                      </a:r>
                    </a:p>
                  </a:txBody>
                  <a:tcPr marL="91438" marR="91438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40,9</a:t>
                      </a:r>
                    </a:p>
                  </a:txBody>
                  <a:tcPr marL="91429" marR="91429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5,8</a:t>
                      </a:r>
                    </a:p>
                  </a:txBody>
                  <a:tcPr marL="91429" marR="91429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91429" marR="91429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91429" marR="91429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5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7</a:t>
                      </a:r>
                    </a:p>
                  </a:txBody>
                  <a:tcPr marL="91438" marR="91438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Смертность от новообразований (в том числе от злокачественных)</a:t>
                      </a:r>
                    </a:p>
                  </a:txBody>
                  <a:tcPr marL="91438" marR="91438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245,5</a:t>
                      </a:r>
                    </a:p>
                  </a:txBody>
                  <a:tcPr marL="91429" marR="91429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227,7</a:t>
                      </a:r>
                    </a:p>
                  </a:txBody>
                  <a:tcPr marL="91429" marR="91429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287,7</a:t>
                      </a:r>
                      <a:endParaRPr lang="ru-RU" dirty="0"/>
                    </a:p>
                  </a:txBody>
                  <a:tcPr marL="91429" marR="91429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99,8</a:t>
                      </a:r>
                      <a:endParaRPr lang="ru-RU" dirty="0"/>
                    </a:p>
                  </a:txBody>
                  <a:tcPr marL="91429" marR="91429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8</a:t>
                      </a:r>
                    </a:p>
                  </a:txBody>
                  <a:tcPr marL="91438" marR="91438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Смертность от туберкулеза</a:t>
                      </a:r>
                    </a:p>
                  </a:txBody>
                  <a:tcPr marL="91438" marR="91438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23,4</a:t>
                      </a:r>
                    </a:p>
                  </a:txBody>
                  <a:tcPr marL="91429" marR="91429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11,7</a:t>
                      </a:r>
                    </a:p>
                  </a:txBody>
                  <a:tcPr marL="91429" marR="91429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91429" marR="91429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91429" marR="91429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6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9</a:t>
                      </a:r>
                    </a:p>
                  </a:txBody>
                  <a:tcPr marL="91438" marR="91438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Заболеваемость туберкулезом </a:t>
                      </a:r>
                    </a:p>
                  </a:txBody>
                  <a:tcPr marL="91438" marR="91438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70,1</a:t>
                      </a:r>
                    </a:p>
                  </a:txBody>
                  <a:tcPr marL="91429" marR="91429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58,4</a:t>
                      </a:r>
                    </a:p>
                  </a:txBody>
                  <a:tcPr marL="91429" marR="91429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58,7</a:t>
                      </a:r>
                      <a:endParaRPr lang="ru-RU" dirty="0"/>
                    </a:p>
                  </a:txBody>
                  <a:tcPr marL="91429" marR="91429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47,0</a:t>
                      </a:r>
                    </a:p>
                  </a:txBody>
                  <a:tcPr marL="91429" marR="91429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0"/>
            <a:ext cx="8713788" cy="6921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19 сигнальных показателей</a:t>
            </a:r>
            <a:endParaRPr lang="ru-RU" sz="32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16A4FC-5EF0-4B89-97BF-76526EE0436E}" type="slidenum">
              <a:rPr lang="ru-RU"/>
              <a:pPr>
                <a:defRPr/>
              </a:pPr>
              <a:t>11</a:t>
            </a:fld>
            <a:endParaRPr lang="ru-RU"/>
          </a:p>
        </p:txBody>
      </p:sp>
      <p:graphicFrame>
        <p:nvGraphicFramePr>
          <p:cNvPr id="25672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7087035"/>
              </p:ext>
            </p:extLst>
          </p:nvPr>
        </p:nvGraphicFramePr>
        <p:xfrm>
          <a:off x="107950" y="765175"/>
          <a:ext cx="9036050" cy="5909138"/>
        </p:xfrm>
        <a:graphic>
          <a:graphicData uri="http://schemas.openxmlformats.org/drawingml/2006/table">
            <a:tbl>
              <a:tblPr/>
              <a:tblGrid>
                <a:gridCol w="596672"/>
                <a:gridCol w="5827877"/>
                <a:gridCol w="1272700"/>
                <a:gridCol w="1338801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b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17" marR="5617" marT="5617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17" marR="5617" marT="5617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Целевой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17" marR="5617" marT="5617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мес. 2018г.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17" marR="5617" marT="5617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17" marR="5617" marT="5617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Доля больных с острым коронарным синдромом, которым выполнен тромболизис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17" marR="5617" marT="5617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20-25%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17" marR="5617" marT="5617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28,6</a:t>
                      </a:r>
                    </a:p>
                  </a:txBody>
                  <a:tcPr marL="91429" marR="91429" marT="45726" marB="45726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17" marR="5617" marT="5617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Доля больных с острым коронарным синдромом, которым выполнены ЧКВ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17" marR="5617" marT="5617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20-25%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17" marR="5617" marT="5617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91429" marR="91429" marT="45726" marB="45726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17" marR="5617" marT="5617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Доля вызовов скорой помощи по поводу гипертонических кризов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17" marR="5617" marT="5617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более 10%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17" marR="5617" marT="5617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19,9</a:t>
                      </a:r>
                      <a:endParaRPr lang="ru-RU" dirty="0"/>
                    </a:p>
                  </a:txBody>
                  <a:tcPr marL="91429" marR="91429" marT="45726" marB="45726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17" marR="5617" marT="5617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Доля лиц на одном терапевтическом участке, находящихся под диспансерным наблюдением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17" marR="5617" marT="5617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менее 25%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17" marR="5617" marT="5617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48</a:t>
                      </a:r>
                      <a:endParaRPr lang="ru-RU" dirty="0"/>
                    </a:p>
                  </a:txBody>
                  <a:tcPr marL="91429" marR="91429" marT="45726" marB="45726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87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17" marR="5617" marT="5617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Доля больных с острыми нарушениями мозгового кровообращения, госпитализированных в профильные отделения для лечения больных с ОНМК (региональные сосудистые центры и первичные сосудистые отделения) в первые 4,5 часа от начала заболевания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17" marR="5617" marT="5617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30%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17" marR="5617" marT="5617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91429" marR="91429" marT="45726" marB="45726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17" marR="5617" marT="5617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Доля больных с ишемическим инсультом, которым выполнен системный тромболизис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17" marR="5617" marT="5617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5%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17" marR="5617" marT="5617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91429" marR="91429" marT="45726" marB="45726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37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17" marR="5617" marT="5617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Доля больных с острым коронарным синдромом умерших в первые сутки от числа всех умерших с острым коронарным синдромом за период госпитализации (суточная летальность)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17" marR="5617" marT="5617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менее 25%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17" marR="5617" marT="5617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91429" marR="91429" marT="45726" marB="45726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17" marR="5617" marT="5617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Процент населения вакцинированный против гриппа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17" marR="5617" marT="5617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30%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17" marR="5617" marT="5617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91429" marR="91429" marT="45726" marB="45726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17" marR="5617" marT="5617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Процент населения субъекта Российской Федерации вакцинированный против пневмококковой инфекции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17" marR="5617" marT="5617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10%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17" marR="5617" marT="5617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220 чел</a:t>
                      </a:r>
                      <a:endParaRPr lang="ru-RU" dirty="0"/>
                    </a:p>
                  </a:txBody>
                  <a:tcPr marL="91429" marR="91429" marT="45726" marB="45726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0"/>
            <a:ext cx="8713788" cy="6921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19 сигнальных показателей</a:t>
            </a:r>
            <a:endParaRPr lang="ru-RU" sz="32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D81DE9-3654-4366-813E-99010FC7A9B6}" type="slidenum">
              <a:rPr lang="ru-RU"/>
              <a:pPr>
                <a:defRPr/>
              </a:pPr>
              <a:t>12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223999"/>
              </p:ext>
            </p:extLst>
          </p:nvPr>
        </p:nvGraphicFramePr>
        <p:xfrm>
          <a:off x="107950" y="765175"/>
          <a:ext cx="8821768" cy="6047552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573003"/>
                <a:gridCol w="5835707"/>
                <a:gridCol w="1055736"/>
                <a:gridCol w="1357322"/>
              </a:tblGrid>
              <a:tr h="422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b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17" marR="5617" marT="561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600" b="1" i="0" u="none" strike="noStrike" dirty="0">
                        <a:solidFill>
                          <a:srgbClr val="4D4D4D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17" marR="5617" marT="561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Цел.пок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600" b="1" i="0" u="none" strike="noStrike" dirty="0">
                        <a:solidFill>
                          <a:srgbClr val="4D4D4D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17" marR="5617" marT="561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мес. 2018г.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17" marR="5617" marT="5617" marB="0" anchor="ctr" horzOverflow="overflow"/>
                </a:tc>
              </a:tr>
              <a:tr h="63264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17" marR="5617" marT="561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Доля пострадавших в результате ДТП, госпитализированных в травмоцентры 1 и 2 уровня, среди всех пострадавших в результате ДТП, госпитализированных во все стационары субъекта РФ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</a:p>
                  </a:txBody>
                  <a:tcPr marL="91429" marR="91429" marT="45726" marB="45726" anchor="ctr" horzOverflow="overflow"/>
                </a:tc>
              </a:tr>
              <a:tr h="36514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17" marR="5617" marT="561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Доля ЗНО, выявленных впервые на ранних стадиях (I-II стадии)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52,50%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39,1</a:t>
                      </a:r>
                      <a:endParaRPr lang="ru-RU" dirty="0"/>
                    </a:p>
                  </a:txBody>
                  <a:tcPr marL="91429" marR="91429" marT="45726" marB="45726" anchor="ctr" horzOverflow="overflow"/>
                </a:tc>
              </a:tr>
              <a:tr h="63264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17" marR="5617" marT="561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Доля умерших в трудоспособном возрасте больных ЗНО, состоящих на учете, от общего числа умерших в трудоспособном возрасте больных ЗНО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 marL="91429" marR="91429" marT="45726" marB="45726" anchor="ctr" horzOverflow="overflow"/>
                </a:tc>
              </a:tr>
              <a:tr h="63264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17" marR="5617" marT="561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Доля тяжёлого оборудования, используемого в двухсменном и/или круглосуточном режиме от общего числа оборудования, используемого при оказании медицинской помощи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73,7</a:t>
                      </a:r>
                      <a:endParaRPr lang="ru-RU" dirty="0"/>
                    </a:p>
                  </a:txBody>
                  <a:tcPr marL="91429" marR="91429" marT="45726" marB="45726" anchor="ctr" horzOverflow="overflow"/>
                </a:tc>
              </a:tr>
              <a:tr h="62539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17" marR="5617" marT="561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Доля случаев МЛУ/ШЛУ ТБ, эффективно закончивших лечение по IV и V режимам химиотерапии, (когорта 2013 г.)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не менее 55%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33,3</a:t>
                      </a:r>
                      <a:endParaRPr lang="ru-RU" dirty="0"/>
                    </a:p>
                  </a:txBody>
                  <a:tcPr marL="91429" marR="91429" marT="45726" marB="45726" anchor="ctr" horzOverflow="overflow"/>
                </a:tc>
              </a:tr>
              <a:tr h="45183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17" marR="5617" marT="561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Доля впервые выявленных пациентов с ВИЧ-инфекцией, охваченных химиопрофилактикой туберкулеза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не менее 50%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77,7</a:t>
                      </a:r>
                      <a:endParaRPr lang="ru-RU" dirty="0"/>
                    </a:p>
                  </a:txBody>
                  <a:tcPr marL="91429" marR="91429" marT="45726" marB="45726" anchor="ctr" horzOverflow="overflow"/>
                </a:tc>
              </a:tr>
              <a:tr h="67774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17" marR="5617" marT="561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Охват иммунизацией населения против вирусного гепатита В в декретированные сроки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не менее 95%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312 </a:t>
                      </a:r>
                      <a:r>
                        <a:rPr lang="ru-RU" smtClean="0"/>
                        <a:t>челов</a:t>
                      </a:r>
                      <a:endParaRPr lang="ru-RU" dirty="0"/>
                    </a:p>
                  </a:txBody>
                  <a:tcPr marL="91429" marR="91429" marT="45726" marB="45726" anchor="ctr" horzOverflow="overflow"/>
                </a:tc>
              </a:tr>
              <a:tr h="63264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17" marR="5617" marT="561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Доля лиц, с болезнями печени и поджелудочной железы, состоящих на диспансерном учете от числа всех лиц с заболеваниями печени и поджелудочной железы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24,1</a:t>
                      </a:r>
                      <a:endParaRPr lang="ru-RU" dirty="0"/>
                    </a:p>
                  </a:txBody>
                  <a:tcPr marL="91429" marR="91429" marT="45726" marB="45726" anchor="ctr" horzOverflow="overflow"/>
                </a:tc>
              </a:tr>
              <a:tr h="45183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17" marR="5617" marT="561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Доля выедов бригад скорой медицинской помощи со временем доезда до места ДТП со сроком доезда до 20 минут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93</a:t>
                      </a:r>
                    </a:p>
                  </a:txBody>
                  <a:tcPr marL="91429" marR="91429" marT="45726" marB="45726" anchor="ctr" horzOverflow="overflow"/>
                </a:tc>
              </a:tr>
              <a:tr h="45183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17" marR="5617" marT="561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Доля лиц с пневмонией, пролеченных в стационаре, от числа всех заболевших пневмонией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74,4</a:t>
                      </a:r>
                    </a:p>
                  </a:txBody>
                  <a:tcPr marL="5617" marR="5617" marT="5617" marB="0" anchor="ctr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6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/>
              <a:t>Проблемы</a:t>
            </a:r>
            <a:endParaRPr lang="ru-RU" sz="4000" dirty="0"/>
          </a:p>
        </p:txBody>
      </p:sp>
      <p:sp>
        <p:nvSpPr>
          <p:cNvPr id="29698" name="Объект 2"/>
          <p:cNvSpPr>
            <a:spLocks noGrp="1"/>
          </p:cNvSpPr>
          <p:nvPr>
            <p:ph idx="1"/>
          </p:nvPr>
        </p:nvSpPr>
        <p:spPr>
          <a:xfrm>
            <a:off x="0" y="714375"/>
            <a:ext cx="9144000" cy="6143625"/>
          </a:xfrm>
        </p:spPr>
        <p:txBody>
          <a:bodyPr/>
          <a:lstStyle/>
          <a:p>
            <a:pPr eaLnBrk="1" hangingPunct="1"/>
            <a:endParaRPr lang="ru-RU" sz="1600" dirty="0" smtClean="0"/>
          </a:p>
          <a:p>
            <a:pPr eaLnBrk="1" hangingPunct="1"/>
            <a:r>
              <a:rPr lang="ru-RU" sz="2800" dirty="0" smtClean="0"/>
              <a:t>1. Отсутствие </a:t>
            </a:r>
            <a:r>
              <a:rPr lang="ru-RU" sz="2800" dirty="0"/>
              <a:t>жилья для медработников, в </a:t>
            </a:r>
            <a:r>
              <a:rPr lang="ru-RU" sz="2800" dirty="0" err="1"/>
              <a:t>т.ч</a:t>
            </a:r>
            <a:r>
              <a:rPr lang="ru-RU" sz="2800" dirty="0"/>
              <a:t>. в деревнях для фельдшеров </a:t>
            </a:r>
            <a:r>
              <a:rPr lang="ru-RU" sz="2800" dirty="0" err="1"/>
              <a:t>ФАПов</a:t>
            </a:r>
            <a:r>
              <a:rPr lang="ru-RU" sz="2800" dirty="0"/>
              <a:t>, больниц, амбулаторий. Строительство и сдача 12 квартирного дома в 2018г. не решит проблему!</a:t>
            </a:r>
          </a:p>
          <a:p>
            <a:pPr eaLnBrk="1" hangingPunct="1"/>
            <a:r>
              <a:rPr lang="ru-RU" sz="2800" dirty="0" smtClean="0"/>
              <a:t>2. </a:t>
            </a:r>
            <a:r>
              <a:rPr lang="ru-RU" sz="2800" dirty="0" smtClean="0"/>
              <a:t>Кадровый голод (укомплектованность </a:t>
            </a:r>
            <a:r>
              <a:rPr lang="ru-RU" sz="2800" dirty="0" smtClean="0"/>
              <a:t>52</a:t>
            </a:r>
            <a:r>
              <a:rPr lang="ru-RU" sz="2800" dirty="0" smtClean="0"/>
              <a:t>% </a:t>
            </a:r>
            <a:r>
              <a:rPr lang="ru-RU" sz="2800" dirty="0" smtClean="0"/>
              <a:t>врачами, 62% - средним медперсоналом при областном 85%)</a:t>
            </a:r>
          </a:p>
          <a:p>
            <a:pPr eaLnBrk="1" hangingPunct="1"/>
            <a:r>
              <a:rPr lang="ru-RU" sz="2800" dirty="0" smtClean="0"/>
              <a:t>3. Рост заболеваемости и смертности от туберкулёза в 2018 г. – необходимо увеличивать охват флюорографическими обследованиями проживающего населения. </a:t>
            </a:r>
            <a:endParaRPr lang="ru-RU" sz="28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5DA65F-6ABA-4DB0-8F99-A1481F676180}" type="slidenum">
              <a:rPr lang="ru-RU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65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5739"/>
            <a:ext cx="8229600" cy="1052736"/>
          </a:xfrm>
        </p:spPr>
        <p:txBody>
          <a:bodyPr/>
          <a:lstStyle/>
          <a:p>
            <a:r>
              <a:rPr lang="ru-RU" sz="4400" dirty="0" smtClean="0"/>
              <a:t>Положительные моменты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877272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ru-RU" sz="2000" b="1" dirty="0" smtClean="0"/>
              <a:t>Обновление автопарка :</a:t>
            </a:r>
          </a:p>
          <a:p>
            <a:pPr marL="0" indent="0">
              <a:buNone/>
            </a:pPr>
            <a:r>
              <a:rPr lang="ru-RU" sz="2000" dirty="0" smtClean="0"/>
              <a:t> - получено 4 </a:t>
            </a:r>
            <a:r>
              <a:rPr lang="ru-RU" sz="2000" dirty="0" smtClean="0"/>
              <a:t>единицы</a:t>
            </a:r>
            <a:r>
              <a:rPr lang="ru-RU" sz="2000" dirty="0" smtClean="0"/>
              <a:t> санитарного </a:t>
            </a:r>
            <a:r>
              <a:rPr lang="ru-RU" sz="2000" dirty="0"/>
              <a:t>транспорта </a:t>
            </a:r>
            <a:r>
              <a:rPr lang="ru-RU" sz="2000" dirty="0" smtClean="0"/>
              <a:t>класса «А</a:t>
            </a:r>
            <a:r>
              <a:rPr lang="ru-RU" sz="2000" dirty="0" smtClean="0"/>
              <a:t>», </a:t>
            </a:r>
            <a:r>
              <a:rPr lang="ru-RU" sz="2000" dirty="0" smtClean="0"/>
              <a:t>дополнительно 1 машина </a:t>
            </a:r>
            <a:r>
              <a:rPr lang="ru-RU" sz="2000" dirty="0" smtClean="0"/>
              <a:t>будет поставлена в октябре 2018 г.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- приобретен </a:t>
            </a:r>
            <a:r>
              <a:rPr lang="ru-RU" sz="2000" dirty="0" smtClean="0"/>
              <a:t>передвижной ФАП </a:t>
            </a:r>
            <a:r>
              <a:rPr lang="ru-RU" sz="2000" dirty="0" smtClean="0"/>
              <a:t>на базе автомобиля ПАЗ (5,2 </a:t>
            </a:r>
            <a:r>
              <a:rPr lang="ru-RU" sz="2000" dirty="0" smtClean="0"/>
              <a:t>млн</a:t>
            </a:r>
            <a:r>
              <a:rPr lang="ru-RU" sz="2000" dirty="0" smtClean="0"/>
              <a:t>.), поставка ожидается в октябре 2018 г.</a:t>
            </a:r>
          </a:p>
          <a:p>
            <a:pPr marL="0" indent="0">
              <a:buNone/>
            </a:pPr>
            <a:r>
              <a:rPr lang="ru-RU" sz="2000" dirty="0" smtClean="0"/>
              <a:t>- предоставление финансирования для приобретения вакуумного автомобиля, поставка ожидается в октябре-ноябре 2018 г.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b="1" dirty="0" smtClean="0"/>
              <a:t>2. Лицензирование новых видов деятельности:</a:t>
            </a:r>
            <a:r>
              <a:rPr lang="ru-RU" sz="2000" dirty="0" smtClean="0"/>
              <a:t> </a:t>
            </a:r>
          </a:p>
          <a:p>
            <a:pPr marL="0" indent="0">
              <a:buNone/>
            </a:pPr>
            <a:r>
              <a:rPr lang="ru-RU" sz="2000" dirty="0" smtClean="0"/>
              <a:t>- получено санитарно-эпидемиологическое заключение на следующие новые виды (детская хирургия, детская эндокринология, травматология-ортопедия, детская урология-андрология, диетология)</a:t>
            </a:r>
          </a:p>
          <a:p>
            <a:pPr marL="0" indent="0">
              <a:buNone/>
            </a:pPr>
            <a:r>
              <a:rPr lang="ru-RU" sz="2000" dirty="0" smtClean="0"/>
              <a:t>- закупка оборудования по стандарту </a:t>
            </a:r>
            <a:r>
              <a:rPr lang="ru-RU" sz="2000" dirty="0" smtClean="0"/>
              <a:t>оснащения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- подано заявление в министерство здравоохранения, этап проверки учреждения на соответствие требованиям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DF7D16-78C8-4372-83EF-6197CCF19C87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73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ru-RU" sz="4800" dirty="0" smtClean="0"/>
              <a:t>Положительные моменты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949280"/>
          </a:xfrm>
        </p:spPr>
        <p:txBody>
          <a:bodyPr/>
          <a:lstStyle/>
          <a:p>
            <a:r>
              <a:rPr lang="ru-RU" dirty="0" smtClean="0"/>
              <a:t>3. Приобретение оборудования для оказания паллиативной помощи в </a:t>
            </a:r>
            <a:r>
              <a:rPr lang="ru-RU" dirty="0" err="1" smtClean="0"/>
              <a:t>Бирюльскую</a:t>
            </a:r>
            <a:r>
              <a:rPr lang="ru-RU" dirty="0" smtClean="0"/>
              <a:t> участковую больницу </a:t>
            </a:r>
            <a:r>
              <a:rPr lang="ru-RU" dirty="0"/>
              <a:t>на </a:t>
            </a:r>
            <a:r>
              <a:rPr lang="ru-RU" dirty="0" smtClean="0"/>
              <a:t>2082,5</a:t>
            </a:r>
            <a:r>
              <a:rPr lang="ru-RU" dirty="0" smtClean="0"/>
              <a:t> тыс. руб.</a:t>
            </a:r>
          </a:p>
          <a:p>
            <a:r>
              <a:rPr lang="ru-RU" dirty="0" smtClean="0"/>
              <a:t>4. Приобретение оборудования для детской поликлиники на 200 </a:t>
            </a:r>
            <a:r>
              <a:rPr lang="ru-RU" dirty="0" err="1" smtClean="0"/>
              <a:t>т.р</a:t>
            </a:r>
            <a:r>
              <a:rPr lang="ru-RU" dirty="0" smtClean="0"/>
              <a:t>. (электрокардиограф). </a:t>
            </a:r>
          </a:p>
          <a:p>
            <a:r>
              <a:rPr lang="ru-RU" dirty="0" smtClean="0"/>
              <a:t>5. Проведено визуальное обследование объектов для проведения капитального ремонта: стационар</a:t>
            </a:r>
            <a:r>
              <a:rPr lang="ru-RU" dirty="0"/>
              <a:t> </a:t>
            </a:r>
            <a:r>
              <a:rPr lang="ru-RU" dirty="0" smtClean="0"/>
              <a:t>п. Качуг, отделение СМП, поликлиники №2, запланировано инструментальное обследование здания стационара в п. Качуг, в участковой больнице села Харбатово. </a:t>
            </a:r>
          </a:p>
          <a:p>
            <a:r>
              <a:rPr lang="ru-RU" dirty="0" smtClean="0"/>
              <a:t>6. Проведен ремонт в зданиях котельной, инфекционного отделения, системы отопления здания стационара, поликлиники №2, здания СМП.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DF7D16-78C8-4372-83EF-6197CCF19C87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32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2873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Структура медицинской организации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1893977"/>
              </p:ext>
            </p:extLst>
          </p:nvPr>
        </p:nvGraphicFramePr>
        <p:xfrm>
          <a:off x="179388" y="836613"/>
          <a:ext cx="8857107" cy="572160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440490"/>
                <a:gridCol w="1610383"/>
                <a:gridCol w="1591957"/>
                <a:gridCol w="2214277"/>
              </a:tblGrid>
              <a:tr h="188129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структурного подразделения</a:t>
                      </a:r>
                      <a:endParaRPr lang="ru-RU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Кол-во коек</a:t>
                      </a:r>
                      <a:endParaRPr lang="ru-RU" sz="160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91445" marR="91445" marT="45702" marB="457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Мощность  (посещения)</a:t>
                      </a:r>
                      <a:endParaRPr lang="ru-RU" sz="160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91445" marR="91445" marT="45702" marB="457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Наличие лицензии</a:t>
                      </a:r>
                      <a:endParaRPr lang="ru-RU" sz="160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91445" marR="91445" marT="45702" marB="45702" anchor="ctr"/>
                </a:tc>
              </a:tr>
              <a:tr h="495073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 по учреждению: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307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Лицензия</a:t>
                      </a:r>
                      <a:r>
                        <a:rPr lang="ru-RU" sz="2400" baseline="0" dirty="0" smtClean="0"/>
                        <a:t> </a:t>
                      </a:r>
                    </a:p>
                    <a:p>
                      <a:pPr algn="ctr"/>
                      <a:r>
                        <a:rPr lang="ru-RU" sz="2400" baseline="0" dirty="0" smtClean="0"/>
                        <a:t>ЛО-38-01-002365</a:t>
                      </a:r>
                    </a:p>
                    <a:p>
                      <a:pPr algn="ctr"/>
                      <a:r>
                        <a:rPr lang="ru-RU" sz="2400" baseline="0" dirty="0" smtClean="0"/>
                        <a:t>от 13.01.2016г.</a:t>
                      </a:r>
                      <a:endParaRPr lang="ru-RU" sz="2400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ru-RU" dirty="0" smtClean="0"/>
                        <a:t>1  районная больница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230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3732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2  участковые больницы (Харбатово, Бирюлька)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29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91045">
                <a:tc>
                  <a:txBody>
                    <a:bodyPr/>
                    <a:lstStyle/>
                    <a:p>
                      <a:r>
                        <a:rPr lang="ru-RU" dirty="0" smtClean="0"/>
                        <a:t>4  врачебные амбулатории (</a:t>
                      </a:r>
                      <a:r>
                        <a:rPr lang="ru-RU" dirty="0" err="1" smtClean="0"/>
                        <a:t>Манзурка</a:t>
                      </a:r>
                      <a:r>
                        <a:rPr lang="ru-RU" dirty="0" smtClean="0"/>
                        <a:t>,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Анга</a:t>
                      </a:r>
                      <a:r>
                        <a:rPr lang="ru-RU" baseline="0" dirty="0" smtClean="0"/>
                        <a:t>, </a:t>
                      </a:r>
                      <a:r>
                        <a:rPr lang="ru-RU" baseline="0" dirty="0" err="1" smtClean="0"/>
                        <a:t>Верхоленск</a:t>
                      </a:r>
                      <a:r>
                        <a:rPr lang="ru-RU" baseline="0" dirty="0" smtClean="0"/>
                        <a:t>, Вершина </a:t>
                      </a:r>
                      <a:r>
                        <a:rPr lang="ru-RU" baseline="0" dirty="0" err="1" smtClean="0"/>
                        <a:t>Тутуры</a:t>
                      </a:r>
                      <a:r>
                        <a:rPr lang="ru-RU" baseline="0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77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3732">
                <a:tc>
                  <a:txBody>
                    <a:bodyPr/>
                    <a:lstStyle/>
                    <a:p>
                      <a:r>
                        <a:rPr lang="ru-RU" dirty="0" smtClean="0"/>
                        <a:t>24 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ФАПа</a:t>
                      </a:r>
                      <a:r>
                        <a:rPr lang="ru-RU" baseline="0" dirty="0" smtClean="0"/>
                        <a:t> (9 – постоянная работа, 15 – выездная работа ввиду отсутствия фельдшера)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4C251F-72C7-4AFA-B778-323C075441FD}" type="slidenum">
              <a:rPr lang="ru-RU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0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>Коечный фонд, работа койки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1992484"/>
              </p:ext>
            </p:extLst>
          </p:nvPr>
        </p:nvGraphicFramePr>
        <p:xfrm>
          <a:off x="0" y="1196975"/>
          <a:ext cx="9144001" cy="5661025"/>
        </p:xfrm>
        <a:graphic>
          <a:graphicData uri="http://schemas.openxmlformats.org/drawingml/2006/table">
            <a:tbl>
              <a:tblPr/>
              <a:tblGrid>
                <a:gridCol w="1631285"/>
                <a:gridCol w="1311126"/>
                <a:gridCol w="1477134"/>
                <a:gridCol w="1148505"/>
                <a:gridCol w="1204406"/>
                <a:gridCol w="1148505"/>
                <a:gridCol w="1223040"/>
              </a:tblGrid>
              <a:tr h="22222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</a:rPr>
                        <a:t>Год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</a:rPr>
                        <a:t>Всего коек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</a:rPr>
                        <a:t>Койки круглосуточного пребывания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</a:rPr>
                        <a:t>Койки дневного пребывания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</a:rPr>
                        <a:t>Работа койки (дни)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</a:rPr>
                        <a:t>Средняя длительность пребывания (дни)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</a:rPr>
                        <a:t>Леталь-ность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44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2015г.</a:t>
                      </a:r>
                    </a:p>
                  </a:txBody>
                  <a:tcPr marL="68580" marR="68580" marT="0" marB="0" anchor="ctr" horzOverflow="overflow">
                    <a:lnL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</a:t>
                      </a:r>
                    </a:p>
                  </a:txBody>
                  <a:tcPr marL="68580" marR="68580" marT="0" marB="0" anchor="ctr" horzOverflow="overflow">
                    <a:lnL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</a:p>
                  </a:txBody>
                  <a:tcPr marL="68580" marR="68580" marT="0" marB="0" anchor="ctr" horzOverflow="overflow">
                    <a:lnL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 anchor="ctr" horzOverflow="overflow">
                    <a:lnL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265,3</a:t>
                      </a:r>
                    </a:p>
                  </a:txBody>
                  <a:tcPr marL="68580" marR="68580" marT="0" marB="0" anchor="ctr" horzOverflow="overflow">
                    <a:lnL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9,6</a:t>
                      </a:r>
                    </a:p>
                  </a:txBody>
                  <a:tcPr marL="68580" marR="68580" marT="0" marB="0" anchor="ctr" horzOverflow="overflow">
                    <a:lnL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</a:p>
                  </a:txBody>
                  <a:tcPr marL="68580" marR="68580" marT="0" marB="0" anchor="ctr" horzOverflow="overflow">
                    <a:lnL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57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2016г.</a:t>
                      </a:r>
                    </a:p>
                  </a:txBody>
                  <a:tcPr marL="68580" marR="68580" marT="0" marB="0" anchor="ctr" horzOverflow="overflow">
                    <a:lnL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</a:t>
                      </a:r>
                    </a:p>
                  </a:txBody>
                  <a:tcPr marL="68580" marR="68580" marT="0" marB="0" anchor="ctr" horzOverflow="overflow">
                    <a:lnL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</a:p>
                  </a:txBody>
                  <a:tcPr marL="68580" marR="68580" marT="0" marB="0" anchor="ctr" horzOverflow="overflow">
                    <a:lnL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 anchor="ctr" horzOverflow="overflow">
                    <a:lnL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267,7</a:t>
                      </a:r>
                    </a:p>
                  </a:txBody>
                  <a:tcPr marL="68580" marR="68580" marT="0" marB="0" anchor="ctr" horzOverflow="overflow">
                    <a:lnL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9,4</a:t>
                      </a:r>
                    </a:p>
                  </a:txBody>
                  <a:tcPr marL="68580" marR="68580" marT="0" marB="0" anchor="ctr" horzOverflow="overflow">
                    <a:lnL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</a:p>
                  </a:txBody>
                  <a:tcPr marL="68580" marR="68580" marT="0" marB="0" anchor="ctr" horzOverflow="overflow">
                    <a:lnL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8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2017г.</a:t>
                      </a:r>
                    </a:p>
                  </a:txBody>
                  <a:tcPr marL="68580" marR="68580" marT="0" marB="0" anchor="ctr" horzOverflow="overflow">
                    <a:lnL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</a:p>
                  </a:txBody>
                  <a:tcPr marL="68580" marR="68580" marT="0" marB="0" anchor="ctr" horzOverflow="overflow">
                    <a:lnL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</a:p>
                  </a:txBody>
                  <a:tcPr marL="68580" marR="68580" marT="0" marB="0" anchor="ctr" horzOverflow="overflow">
                    <a:lnL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68580" marR="68580" marT="0" marB="0" anchor="ctr" horzOverflow="overflow">
                    <a:lnL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282</a:t>
                      </a:r>
                      <a:endParaRPr lang="ru-RU" sz="3200" dirty="0"/>
                    </a:p>
                  </a:txBody>
                  <a:tcPr marL="68580" marR="68580" marT="0" marB="0" anchor="ctr" horzOverflow="overflow">
                    <a:lnL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9,2</a:t>
                      </a:r>
                      <a:endParaRPr lang="ru-RU" sz="3200" dirty="0"/>
                    </a:p>
                  </a:txBody>
                  <a:tcPr marL="68580" marR="68580" marT="0" marB="0" anchor="ctr" horzOverflow="overflow">
                    <a:lnL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0,7</a:t>
                      </a:r>
                      <a:endParaRPr lang="ru-RU" sz="3200" dirty="0"/>
                    </a:p>
                  </a:txBody>
                  <a:tcPr marL="68580" marR="68580" marT="0" marB="0" anchor="ctr" horzOverflow="overflow">
                    <a:lnL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93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8мес.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2018г.</a:t>
                      </a:r>
                    </a:p>
                  </a:txBody>
                  <a:tcPr marL="68580" marR="68580" marT="0" marB="0" anchor="ctr" horzOverflow="overflow">
                    <a:lnL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0" cap="flat" cmpd="dbl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</a:p>
                  </a:txBody>
                  <a:tcPr marL="68580" marR="68580" marT="0" marB="0" anchor="ctr" horzOverflow="overflow">
                    <a:lnL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0" cap="flat" cmpd="dbl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</a:p>
                  </a:txBody>
                  <a:tcPr marL="68580" marR="68580" marT="0" marB="0" anchor="ctr" horzOverflow="overflow">
                    <a:lnL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0" cap="flat" cmpd="dbl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68580" marR="68580" marT="0" marB="0" anchor="ctr" horzOverflow="overflow">
                    <a:lnL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0" cap="flat" cmpd="dbl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200,4</a:t>
                      </a:r>
                      <a:endParaRPr lang="ru-RU" sz="3200" dirty="0"/>
                    </a:p>
                  </a:txBody>
                  <a:tcPr marL="68580" marR="68580" marT="0" marB="0" anchor="ctr" horzOverflow="overflow">
                    <a:lnL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0" cap="flat" cmpd="dbl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9,4</a:t>
                      </a:r>
                      <a:endParaRPr lang="ru-RU" sz="3200" dirty="0"/>
                    </a:p>
                  </a:txBody>
                  <a:tcPr marL="68580" marR="68580" marT="0" marB="0" anchor="ctr" horzOverflow="overflow">
                    <a:lnL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0" cap="flat" cmpd="dbl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0,6</a:t>
                      </a:r>
                      <a:endParaRPr lang="ru-RU" sz="3200" dirty="0"/>
                    </a:p>
                  </a:txBody>
                  <a:tcPr marL="68580" marR="68580" marT="0" marB="0" anchor="ctr" horzOverflow="overflow">
                    <a:lnL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C7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0" cap="flat" cmpd="dbl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8B8E81-8D9D-4C34-9A68-8FAC332AFB92}" type="slidenum">
              <a:rPr lang="ru-RU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57148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Кадровый потенциал </a:t>
            </a:r>
            <a:endParaRPr lang="ru-RU" sz="3200" dirty="0"/>
          </a:p>
        </p:txBody>
      </p:sp>
      <p:graphicFrame>
        <p:nvGraphicFramePr>
          <p:cNvPr id="17479" name="Group 7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2842042"/>
              </p:ext>
            </p:extLst>
          </p:nvPr>
        </p:nvGraphicFramePr>
        <p:xfrm>
          <a:off x="0" y="836711"/>
          <a:ext cx="9143999" cy="5076971"/>
        </p:xfrm>
        <a:graphic>
          <a:graphicData uri="http://schemas.openxmlformats.org/drawingml/2006/table">
            <a:tbl>
              <a:tblPr/>
              <a:tblGrid>
                <a:gridCol w="3059832"/>
                <a:gridCol w="1944216"/>
                <a:gridCol w="1224136"/>
                <a:gridCol w="1368152"/>
                <a:gridCol w="1547663"/>
              </a:tblGrid>
              <a:tr h="79208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2016г.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2017г.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8мес. 2018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137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Количество, человек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Врачей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26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30</a:t>
                      </a:r>
                      <a:endParaRPr lang="ru-RU" sz="2800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32</a:t>
                      </a:r>
                      <a:endParaRPr lang="ru-RU" sz="2800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</a:tr>
              <a:tr h="13980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среднего медицинского персонала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118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111</a:t>
                      </a:r>
                      <a:endParaRPr lang="ru-RU" sz="2800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108</a:t>
                      </a:r>
                      <a:endParaRPr lang="ru-RU" sz="2800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733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Укомплектованность,%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Врачами,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46%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48%</a:t>
                      </a:r>
                      <a:endParaRPr lang="ru-RU" sz="2800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51,6%</a:t>
                      </a:r>
                      <a:endParaRPr lang="ru-RU" sz="2800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</a:tr>
              <a:tr h="13980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средним медицинским персоналом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61%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62%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60%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449973-D3BF-413B-A04B-A51513407339}" type="slidenum">
              <a:rPr lang="ru-RU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DF7D16-78C8-4372-83EF-6197CCF19C87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5295000"/>
              </p:ext>
            </p:extLst>
          </p:nvPr>
        </p:nvGraphicFramePr>
        <p:xfrm>
          <a:off x="0" y="24709"/>
          <a:ext cx="9144000" cy="68332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1117325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Социальные меры </a:t>
                      </a:r>
                      <a:r>
                        <a:rPr lang="ru-RU" sz="3200" baseline="0" dirty="0" smtClean="0"/>
                        <a:t>по привлечению медицинских кадров</a:t>
                      </a:r>
                      <a:endParaRPr lang="ru-RU" sz="3200" dirty="0"/>
                    </a:p>
                  </a:txBody>
                  <a:tcPr anchor="ctr"/>
                </a:tc>
              </a:tr>
              <a:tr h="5715966">
                <a:tc>
                  <a:txBody>
                    <a:bodyPr/>
                    <a:lstStyle/>
                    <a:p>
                      <a:r>
                        <a:rPr lang="ru-RU" sz="2000" u="sng" baseline="0" dirty="0" smtClean="0"/>
                        <a:t>Для 10 специалистов арендовано жилье </a:t>
                      </a:r>
                      <a:r>
                        <a:rPr lang="ru-RU" sz="2000" baseline="0" dirty="0" smtClean="0"/>
                        <a:t>(компенсация арендной платы по областному закону Иркутской области).</a:t>
                      </a:r>
                    </a:p>
                    <a:p>
                      <a:endParaRPr lang="ru-RU" sz="2000" baseline="0" dirty="0" smtClean="0"/>
                    </a:p>
                    <a:p>
                      <a:r>
                        <a:rPr lang="ru-RU" sz="2000" dirty="0" smtClean="0"/>
                        <a:t>Программа «Земский доктор»: </a:t>
                      </a:r>
                    </a:p>
                    <a:p>
                      <a:r>
                        <a:rPr lang="ru-RU" sz="2000" dirty="0" smtClean="0"/>
                        <a:t> в 2017г. привлечено </a:t>
                      </a:r>
                      <a:r>
                        <a:rPr lang="ru-RU" sz="2000" baseline="0" dirty="0" smtClean="0"/>
                        <a:t>5 специалистов: 2 педиатра, 1 эпидемиолог, 1 акушер-гинеколог, 1 врач-стоматолог.</a:t>
                      </a:r>
                    </a:p>
                    <a:p>
                      <a:endParaRPr lang="ru-RU" sz="2000" baseline="0" dirty="0" smtClean="0"/>
                    </a:p>
                    <a:p>
                      <a:r>
                        <a:rPr lang="ru-RU" sz="2000" baseline="0" dirty="0" smtClean="0"/>
                        <a:t>В 2018 году привлечено 4 врачей: стоматолог, терапевт, хирург, врач КДЛ.</a:t>
                      </a:r>
                    </a:p>
                    <a:p>
                      <a:endParaRPr lang="ru-RU" sz="2000" dirty="0" smtClean="0"/>
                    </a:p>
                    <a:p>
                      <a:r>
                        <a:rPr lang="ru-RU" sz="2000" dirty="0" smtClean="0"/>
                        <a:t>Потребность</a:t>
                      </a:r>
                      <a:r>
                        <a:rPr lang="ru-RU" sz="2000" baseline="0" dirty="0" smtClean="0"/>
                        <a:t> медицинских работников в жилье: 15 специалистов, 9 членов семей. 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904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3788" cy="936104"/>
          </a:xfrm>
        </p:spPr>
        <p:txBody>
          <a:bodyPr/>
          <a:lstStyle/>
          <a:p>
            <a:pPr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2800" dirty="0" smtClean="0"/>
              <a:t>Выполнение целевых показателей по заработной плате за 2017-2018гг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graphicFrame>
        <p:nvGraphicFramePr>
          <p:cNvPr id="18478" name="Group 4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0778360"/>
              </p:ext>
            </p:extLst>
          </p:nvPr>
        </p:nvGraphicFramePr>
        <p:xfrm>
          <a:off x="251520" y="2420889"/>
          <a:ext cx="8712969" cy="4297304"/>
        </p:xfrm>
        <a:graphic>
          <a:graphicData uri="http://schemas.openxmlformats.org/drawingml/2006/table">
            <a:tbl>
              <a:tblPr/>
              <a:tblGrid>
                <a:gridCol w="4248472"/>
                <a:gridCol w="1080120"/>
                <a:gridCol w="1728192"/>
                <a:gridCol w="1656185"/>
              </a:tblGrid>
              <a:tr h="72007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Palatino Linotype" pitchFamily="18" charset="0"/>
                        </a:rPr>
                        <a:t>год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Palatino Linotype" pitchFamily="18" charset="0"/>
                        </a:rPr>
                        <a:t>Врачей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Palatino Linotype" pitchFamily="18" charset="0"/>
                        </a:rPr>
                        <a:t>Среднего медперсонала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Palatino Linotype" pitchFamily="18" charset="0"/>
                        </a:rPr>
                        <a:t>Младшего медперсонала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5206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Palatino Linotype" pitchFamily="18" charset="0"/>
                        </a:rPr>
                        <a:t>2016 год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52 538,5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23 624,7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13 282,4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0D0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Целевой показатель 2017 год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63350</a:t>
                      </a:r>
                      <a:endParaRPr lang="ru-RU" sz="180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26446</a:t>
                      </a:r>
                      <a:endParaRPr lang="ru-RU" sz="180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23696</a:t>
                      </a:r>
                      <a:endParaRPr lang="ru-RU" sz="180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9E9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Palatino Linotype" pitchFamily="18" charset="0"/>
                        </a:rPr>
                        <a:t>Средняя заработная плата за 4 квартал 2017 года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66945,33</a:t>
                      </a:r>
                      <a:endParaRPr lang="ru-RU" sz="180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26717,97</a:t>
                      </a:r>
                      <a:endParaRPr lang="ru-RU" sz="180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28730,83</a:t>
                      </a:r>
                      <a:endParaRPr lang="ru-RU" sz="180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9E9"/>
                    </a:solidFill>
                  </a:tcPr>
                </a:tc>
              </a:tr>
              <a:tr h="23318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Выполнение целевого показателя за 2017 год, 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105,68</a:t>
                      </a:r>
                      <a:endParaRPr lang="ru-RU" sz="1800" b="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101,03</a:t>
                      </a:r>
                      <a:endParaRPr lang="ru-RU" sz="1800" b="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121,25</a:t>
                      </a:r>
                      <a:endParaRPr lang="ru-RU" sz="1800" b="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9E9"/>
                    </a:solidFill>
                  </a:tcPr>
                </a:tc>
              </a:tr>
              <a:tr h="23318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Целевой показатель 2018 год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77996</a:t>
                      </a:r>
                      <a:endParaRPr lang="ru-RU" sz="1800" b="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31735</a:t>
                      </a:r>
                      <a:endParaRPr lang="ru-RU" sz="1800" b="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31735</a:t>
                      </a:r>
                      <a:endParaRPr lang="ru-RU" sz="1800" b="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9E9"/>
                    </a:solidFill>
                  </a:tcPr>
                </a:tc>
              </a:tr>
              <a:tr h="4365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Средняя заработная плата за 8 месяцев 2018 года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77996</a:t>
                      </a:r>
                      <a:endParaRPr lang="ru-RU" sz="1800" b="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31740,59</a:t>
                      </a:r>
                      <a:endParaRPr lang="ru-RU" sz="1800" b="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31739,75</a:t>
                      </a:r>
                      <a:endParaRPr lang="ru-RU" sz="1800" b="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9E9"/>
                    </a:solidFill>
                  </a:tcPr>
                </a:tc>
              </a:tr>
              <a:tr h="3486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Выполнение целевого показателя  за 8 месяцев 2018 год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100</a:t>
                      </a:r>
                      <a:endParaRPr lang="ru-RU" sz="1800" b="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0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100,02</a:t>
                      </a:r>
                      <a:endParaRPr lang="ru-RU" sz="1800" b="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0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100,01</a:t>
                      </a:r>
                      <a:endParaRPr lang="ru-RU" sz="1800" b="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0D0"/>
                    </a:solidFill>
                  </a:tcPr>
                </a:tc>
              </a:tr>
              <a:tr h="3486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Palatino Linotype" pitchFamily="18" charset="0"/>
                        </a:rPr>
                        <a:t>Прирост, убыль, средней заработной платы 8 месяцев 2018 к 2017, %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+16,5</a:t>
                      </a:r>
                      <a:endParaRPr lang="ru-RU" sz="1800" b="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0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+20</a:t>
                      </a:r>
                      <a:endParaRPr lang="ru-RU" sz="1800" b="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0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+10,5</a:t>
                      </a:r>
                      <a:endParaRPr lang="ru-RU" sz="1800" b="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0D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79" name="Group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033494"/>
              </p:ext>
            </p:extLst>
          </p:nvPr>
        </p:nvGraphicFramePr>
        <p:xfrm>
          <a:off x="395288" y="1196752"/>
          <a:ext cx="8424862" cy="700648"/>
        </p:xfrm>
        <a:graphic>
          <a:graphicData uri="http://schemas.openxmlformats.org/drawingml/2006/table">
            <a:tbl>
              <a:tblPr/>
              <a:tblGrid>
                <a:gridCol w="2808287"/>
                <a:gridCol w="2808288"/>
                <a:gridCol w="2808287"/>
              </a:tblGrid>
              <a:tr h="3348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Врачи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 медперсонал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Младший медперсонал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</a:rPr>
                        <a:t>77996 рублей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6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</a:rPr>
                        <a:t>31735 рублей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6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</a:rPr>
                        <a:t>31735 рублей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6E5"/>
                    </a:solidFill>
                  </a:tcPr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385763" y="1988840"/>
            <a:ext cx="8712200" cy="432047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2800" dirty="0" smtClean="0"/>
              <a:t>Динамика средней заработной платы, руб.</a:t>
            </a:r>
            <a:endParaRPr lang="ru-RU" sz="2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CCA904-4902-4C7D-B012-0B465566D9C2}" type="slidenum">
              <a:rPr lang="ru-RU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55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360040"/>
          </a:xfrm>
        </p:spPr>
        <p:txBody>
          <a:bodyPr/>
          <a:lstStyle/>
          <a:p>
            <a:pPr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2400" dirty="0" smtClean="0"/>
              <a:t>Финансирование медицинского учреждения, тыс. руб.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6379256"/>
              </p:ext>
            </p:extLst>
          </p:nvPr>
        </p:nvGraphicFramePr>
        <p:xfrm>
          <a:off x="107504" y="476672"/>
          <a:ext cx="8784975" cy="66141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464496"/>
                <a:gridCol w="1080120"/>
                <a:gridCol w="1080120"/>
                <a:gridCol w="1296144"/>
                <a:gridCol w="864095"/>
              </a:tblGrid>
              <a:tr h="100536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 источника финансирования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2016г.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2017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smtClean="0"/>
                        <a:t>г.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Прогноз 2018 г.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При-рост/</a:t>
                      </a:r>
                      <a:r>
                        <a:rPr lang="ru-RU" sz="1600" baseline="0" dirty="0" smtClean="0"/>
                        <a:t> убыль, %</a:t>
                      </a:r>
                      <a:endParaRPr lang="ru-RU" sz="1600" dirty="0" smtClean="0"/>
                    </a:p>
                  </a:txBody>
                  <a:tcPr anchor="ctr"/>
                </a:tc>
              </a:tr>
              <a:tr h="35682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Всего поступило денежных средств</a:t>
                      </a:r>
                      <a:r>
                        <a:rPr lang="ru-RU" sz="1600" baseline="0" dirty="0" smtClean="0"/>
                        <a:t> в т. ч.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136179,9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150351,4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210881,1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+40,2</a:t>
                      </a:r>
                      <a:endParaRPr lang="ru-RU" sz="1800" dirty="0"/>
                    </a:p>
                  </a:txBody>
                  <a:tcPr anchor="ctr"/>
                </a:tc>
              </a:tr>
              <a:tr h="56496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областной бюджет</a:t>
                      </a:r>
                      <a:r>
                        <a:rPr lang="ru-RU" sz="1600" baseline="0" dirty="0" smtClean="0"/>
                        <a:t> (субсидия на выполнение государственного задания)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21 171,2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25503,6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25503,6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anchor="ctr"/>
                </a:tc>
              </a:tr>
              <a:tr h="56581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областной бюджет (субсидия на иные цели- приобретение автомобилей СМП</a:t>
                      </a:r>
                      <a:r>
                        <a:rPr lang="ru-RU" sz="1600" baseline="0" dirty="0" smtClean="0"/>
                        <a:t>)</a:t>
                      </a:r>
                      <a:r>
                        <a:rPr lang="ru-RU" sz="1600" dirty="0" smtClean="0"/>
                        <a:t>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0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0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7080,9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anchor="ctr"/>
                </a:tc>
              </a:tr>
              <a:tr h="56496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федеральный бюджет (субсидия на иные цели, в т. ч.)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0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0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7586,3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anchor="ctr"/>
                </a:tc>
              </a:tr>
              <a:tr h="35682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приобретение передвижного ФАП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0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0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5234,4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anchor="ctr"/>
                </a:tc>
              </a:tr>
              <a:tr h="56496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оснащение детской поликлиники (приобретение электрокардиографа)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0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0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200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anchor="ctr"/>
                </a:tc>
              </a:tr>
              <a:tr h="80284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оснащение медицинским </a:t>
                      </a:r>
                      <a:r>
                        <a:rPr lang="ru-RU" sz="1600" baseline="0" dirty="0" smtClean="0"/>
                        <a:t> оборудованием отделения сестринского ухода                          с. Бирюлька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0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0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2082,5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anchor="ctr"/>
                </a:tc>
              </a:tr>
              <a:tr h="35682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внедрение ЕГИСЗ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0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0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69,4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anchor="ctr"/>
                </a:tc>
              </a:tr>
              <a:tr h="35682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ОМС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107416,8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116190,6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159930,3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+37,6</a:t>
                      </a:r>
                      <a:endParaRPr lang="ru-RU" sz="1800" dirty="0"/>
                    </a:p>
                  </a:txBody>
                  <a:tcPr anchor="ctr"/>
                </a:tc>
              </a:tr>
              <a:tr h="30738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платные услуги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7591,9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8657,2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8980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+3,7</a:t>
                      </a:r>
                      <a:endParaRPr lang="ru-RU" sz="1800" dirty="0"/>
                    </a:p>
                  </a:txBody>
                  <a:tcPr anchor="ctr"/>
                </a:tc>
              </a:tr>
              <a:tr h="51768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Благотворительная помощь фонда (на приобретение вакуумного</a:t>
                      </a:r>
                      <a:r>
                        <a:rPr lang="ru-RU" sz="1600" baseline="0" dirty="0" smtClean="0"/>
                        <a:t> автомобиля)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1800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500125-2FB6-4201-902D-95E6C096189D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014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6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Выполнение объемов ТПГГ за 7 мес. 2018 года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1109095"/>
              </p:ext>
            </p:extLst>
          </p:nvPr>
        </p:nvGraphicFramePr>
        <p:xfrm>
          <a:off x="-2" y="1052513"/>
          <a:ext cx="8929722" cy="5616182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605405"/>
                <a:gridCol w="3192199"/>
                <a:gridCol w="855353"/>
                <a:gridCol w="855353"/>
                <a:gridCol w="855353"/>
                <a:gridCol w="855353"/>
                <a:gridCol w="855353"/>
                <a:gridCol w="855353"/>
              </a:tblGrid>
              <a:tr h="384439">
                <a:tc rowSpan="2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2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объемов</a:t>
                      </a:r>
                      <a:endParaRPr lang="ru-RU" sz="2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ОМС</a:t>
                      </a:r>
                      <a:endParaRPr lang="ru-RU" sz="2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</a:t>
                      </a:r>
                      <a:endParaRPr lang="ru-RU" sz="2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39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5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2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5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sz="2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 </a:t>
                      </a:r>
                      <a:endParaRPr lang="ru-RU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5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2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5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sz="2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5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endParaRPr lang="ru-RU" sz="2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633195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0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оказание СМП вне медицинских организаций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2670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2649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99,2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213</a:t>
                      </a:r>
                      <a:endParaRPr lang="ru-RU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213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881950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0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оказание медицинской помощи в амбулаторных условиях 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49426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43855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88,7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7283</a:t>
                      </a:r>
                      <a:endParaRPr lang="ru-RU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7436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102,1</a:t>
                      </a:r>
                      <a:endParaRPr lang="ru-RU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881950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оказание медпомощи в амбул. условиях  в неотложной форме 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4000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4629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115,7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881950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0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оказание медицинской помощи в условиях дневных стационаров 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256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101,6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881950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0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оказание медицинской помощи в стационарных условиях 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1039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1037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99,8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86</a:t>
                      </a:r>
                      <a:endParaRPr lang="ru-RU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87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101,2</a:t>
                      </a:r>
                      <a:endParaRPr lang="ru-RU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633195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0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оказание паллиативной помощи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4375</a:t>
                      </a:r>
                      <a:endParaRPr lang="ru-RU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3539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80,8</a:t>
                      </a:r>
                      <a:endParaRPr lang="ru-RU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7E850-2128-4761-87D8-96FF49BBE55B}" type="slidenum">
              <a:rPr lang="ru-RU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77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720725"/>
          </a:xfrm>
        </p:spPr>
        <p:txBody>
          <a:bodyPr/>
          <a:lstStyle/>
          <a:p>
            <a:pPr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3200" dirty="0" smtClean="0"/>
              <a:t>Выполнение плана диспансеризации, %</a:t>
            </a:r>
            <a:endParaRPr lang="ru-RU" sz="32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9838508"/>
              </p:ext>
            </p:extLst>
          </p:nvPr>
        </p:nvGraphicFramePr>
        <p:xfrm>
          <a:off x="-1" y="1397000"/>
          <a:ext cx="9144000" cy="4984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5980"/>
                <a:gridCol w="1642005"/>
                <a:gridCol w="1642005"/>
                <a:gridCol w="1642005"/>
                <a:gridCol w="1642005"/>
              </a:tblGrid>
              <a:tr h="182036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2015г.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2016г.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2017г.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8 мес.  2018г.</a:t>
                      </a:r>
                    </a:p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1054655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Взрослое население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69,2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80,8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93,9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60</a:t>
                      </a:r>
                      <a:endParaRPr lang="ru-RU" dirty="0"/>
                    </a:p>
                  </a:txBody>
                  <a:tcPr anchor="ctr"/>
                </a:tc>
              </a:tr>
              <a:tr h="1054655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Детское населения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83,0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82,6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96,2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32,4</a:t>
                      </a:r>
                      <a:endParaRPr lang="ru-RU" dirty="0"/>
                    </a:p>
                  </a:txBody>
                  <a:tcPr anchor="ctr"/>
                </a:tc>
              </a:tr>
              <a:tr h="1054655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Дети-сироты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6,6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114,4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101,1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99,1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4B442E-3B8D-4A4C-9085-7D1049DC93D0}" type="slidenum">
              <a:rPr lang="ru-RU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3092</TotalTime>
  <Words>1486</Words>
  <Application>Microsoft Office PowerPoint</Application>
  <PresentationFormat>Экран (4:3)</PresentationFormat>
  <Paragraphs>462</Paragraphs>
  <Slides>15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Calibri</vt:lpstr>
      <vt:lpstr>Century Gothic</vt:lpstr>
      <vt:lpstr>Courier New</vt:lpstr>
      <vt:lpstr>Palatino Linotype</vt:lpstr>
      <vt:lpstr>Times New Roman</vt:lpstr>
      <vt:lpstr>Исполнительная</vt:lpstr>
      <vt:lpstr>Итоги деятельности ОГБУЗ  «Качугская  районная больница»  за 8 мес. 2018 года</vt:lpstr>
      <vt:lpstr>Структура медицинской организации</vt:lpstr>
      <vt:lpstr>Коечный фонд, работа койки</vt:lpstr>
      <vt:lpstr>Кадровый потенциал </vt:lpstr>
      <vt:lpstr>Презентация PowerPoint</vt:lpstr>
      <vt:lpstr>Выполнение целевых показателей по заработной плате за 2017-2018гг.</vt:lpstr>
      <vt:lpstr>Финансирование медицинского учреждения, тыс. руб.</vt:lpstr>
      <vt:lpstr>Выполнение объемов ТПГГ за 7 мес. 2018 года</vt:lpstr>
      <vt:lpstr>Выполнение плана диспансеризации, %</vt:lpstr>
      <vt:lpstr>Показатели «Дорожной карты»</vt:lpstr>
      <vt:lpstr>19 сигнальных показателей</vt:lpstr>
      <vt:lpstr>19 сигнальных показателей</vt:lpstr>
      <vt:lpstr>Проблемы</vt:lpstr>
      <vt:lpstr>Положительные моменты</vt:lpstr>
      <vt:lpstr>Положительные моменты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Наименование медицинской организации</dc:title>
  <dc:creator>Татьяна С. Карташева</dc:creator>
  <cp:lastModifiedBy>Александр Николаевич</cp:lastModifiedBy>
  <cp:revision>316</cp:revision>
  <cp:lastPrinted>2016-02-09T08:21:25Z</cp:lastPrinted>
  <dcterms:created xsi:type="dcterms:W3CDTF">2016-02-09T04:46:24Z</dcterms:created>
  <dcterms:modified xsi:type="dcterms:W3CDTF">2018-09-12T08:08:28Z</dcterms:modified>
</cp:coreProperties>
</file>